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3"/>
  </p:notesMasterIdLst>
  <p:sldIdLst>
    <p:sldId id="2752" r:id="rId2"/>
    <p:sldId id="258" r:id="rId3"/>
    <p:sldId id="2673" r:id="rId4"/>
    <p:sldId id="275" r:id="rId5"/>
    <p:sldId id="278" r:id="rId6"/>
    <p:sldId id="911" r:id="rId7"/>
    <p:sldId id="2944" r:id="rId8"/>
    <p:sldId id="2672" r:id="rId9"/>
    <p:sldId id="2674" r:id="rId10"/>
    <p:sldId id="2675" r:id="rId11"/>
    <p:sldId id="2676" r:id="rId12"/>
    <p:sldId id="2677" r:id="rId13"/>
    <p:sldId id="2928" r:id="rId14"/>
    <p:sldId id="2929" r:id="rId15"/>
    <p:sldId id="426" r:id="rId16"/>
    <p:sldId id="2678" r:id="rId17"/>
    <p:sldId id="419" r:id="rId18"/>
    <p:sldId id="424" r:id="rId19"/>
    <p:sldId id="425" r:id="rId20"/>
    <p:sldId id="420" r:id="rId21"/>
    <p:sldId id="2679" r:id="rId22"/>
    <p:sldId id="430" r:id="rId23"/>
    <p:sldId id="402" r:id="rId24"/>
    <p:sldId id="403" r:id="rId25"/>
    <p:sldId id="405" r:id="rId26"/>
    <p:sldId id="2930" r:id="rId27"/>
    <p:sldId id="408" r:id="rId28"/>
    <p:sldId id="2931" r:id="rId29"/>
    <p:sldId id="265" r:id="rId30"/>
    <p:sldId id="2680" r:id="rId31"/>
    <p:sldId id="2681" r:id="rId32"/>
    <p:sldId id="2942" r:id="rId33"/>
    <p:sldId id="2941" r:id="rId34"/>
    <p:sldId id="259" r:id="rId35"/>
    <p:sldId id="266" r:id="rId36"/>
    <p:sldId id="2738" r:id="rId37"/>
    <p:sldId id="431" r:id="rId38"/>
    <p:sldId id="2937" r:id="rId39"/>
    <p:sldId id="2938" r:id="rId40"/>
    <p:sldId id="2939" r:id="rId41"/>
    <p:sldId id="2940" r:id="rId42"/>
    <p:sldId id="2933" r:id="rId43"/>
    <p:sldId id="2934" r:id="rId44"/>
    <p:sldId id="2935" r:id="rId45"/>
    <p:sldId id="2936" r:id="rId46"/>
    <p:sldId id="2671" r:id="rId47"/>
    <p:sldId id="260" r:id="rId48"/>
    <p:sldId id="263" r:id="rId49"/>
    <p:sldId id="264" r:id="rId50"/>
    <p:sldId id="261" r:id="rId51"/>
    <p:sldId id="262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1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5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50E6723B-3471-9345-A03C-C388F288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948320-315C-0940-8F36-B24855DEF24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91A4982-C9CD-7544-82BE-D6F034F4E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EC8DBE4-8491-6343-8393-E12676EA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9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63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B4B8D3C-591F-194F-93BA-459B4E5FF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A8EE1-3E33-164F-B445-43846C7D2FF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6C23D4-EAC9-CF4E-80BA-9429C72D6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8AB5C3-8D95-2D4C-8B6A-246A72C7C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7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82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A663056-CEAC-E54C-9F31-40681B9826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D04CD-092C-AF45-BE44-4C301A1C9DC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208C55-7712-C44D-B47A-767C43057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FE6F86D-8AB3-3A4F-9CA0-EBCBB961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3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37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0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2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09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92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27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56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21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869663D8-0358-F649-B2DD-CA902B008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20DAEA-896D-534F-AF1D-45A389DE175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DE1813B-0F58-9949-A188-5751819CC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7040B7-7E0A-4747-904F-803969C15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3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4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32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10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4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1.png"/><Relationship Id="rId5" Type="http://schemas.openxmlformats.org/officeDocument/2006/relationships/image" Target="../media/image17.jpeg"/><Relationship Id="rId4" Type="http://schemas.openxmlformats.org/officeDocument/2006/relationships/image" Target="../media/image20.png"/><Relationship Id="rId9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5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youtu.be/KFpU30xlux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ebassembly.studio/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youtu.be/HktWin_LPf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raj80qN2k?t=229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38.png"/><Relationship Id="rId4" Type="http://schemas.openxmlformats.org/officeDocument/2006/relationships/hyperlink" Target="https://youtu.be/cNN_tTXABU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-US" altLang="zh-CN" sz="2400" dirty="0"/>
            </a:br>
            <a:r>
              <a:rPr lang="en-US" altLang="zh-CN" sz="1800" dirty="0"/>
              <a:t>Lecture 04: Low Level Software (Assembly Language)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Ben Koo</a:t>
            </a:r>
            <a:endParaRPr dirty="0"/>
          </a:p>
          <a:p>
            <a:r>
              <a:rPr lang="en" dirty="0"/>
              <a:t>October </a:t>
            </a:r>
            <a:r>
              <a:rPr lang="en-US" dirty="0"/>
              <a:t>6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593851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28B7A-4E4C-E749-A831-0423185B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lan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2823" y="1373696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Memory: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Screen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Keyboard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89947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415" y="1063228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770415" y="1063228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8033" y="331708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>
                <a:ea typeface="新細明體" panose="02020500000000000000" pitchFamily="18" charset="-120"/>
              </a:rPr>
            </a:b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>
                <a:ea typeface="新細明體" panose="02020500000000000000" pitchFamily="18" charset="-120"/>
              </a:rPr>
              <a:t>current instruction</a:t>
            </a:r>
            <a:r>
              <a:rPr lang="en-US" altLang="zh-TW" sz="120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3" y="1207294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287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405" y="741503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49119" y="512905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1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EB7AFA-20AF-6644-AF34-3AC32D4CF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BB9C1399-AC26-2E43-A334-C617DEDA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430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 dirty="0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41B608A-3BCA-1E43-9CAB-D9DF24BB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26742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8A13969-8F84-C942-B1C6-33A17322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8859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12298" name="AutoShape 10">
            <a:extLst>
              <a:ext uri="{FF2B5EF4-FFF2-40B4-BE49-F238E27FC236}">
                <a16:creationId xmlns:a16="http://schemas.microsoft.com/office/drawing/2014/main" id="{AE013E78-E28A-BC4A-9F11-0FE006E0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3431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26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5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02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57150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725601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How to set the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(row,col)</a:t>
            </a:r>
            <a:r>
              <a:rPr lang="en-US" altLang="zh-TW" sz="1200" u="sng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200" b="1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200">
                <a:ea typeface="新細明體" panose="02020500000000000000" pitchFamily="18" charset="-120"/>
              </a:rPr>
              <a:t> or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1050">
                <a:ea typeface="新細明體" panose="02020500000000000000" pitchFamily="18" charset="-120"/>
              </a:rPr>
              <a:t>(</a:t>
            </a:r>
            <a:r>
              <a:rPr lang="en-US" altLang="zh-TW" sz="90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105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1" y="525202"/>
          <a:ext cx="4751785" cy="321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2800351" y="525202"/>
                        <a:ext cx="4751785" cy="32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82401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4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5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05"/>
            <a:ext cx="8229600" cy="85725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Keyboard chip:</a:t>
            </a:r>
            <a:r>
              <a:rPr lang="en-US" altLang="zh-TW" sz="120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Input:</a:t>
            </a:r>
            <a:r>
              <a:rPr lang="en-US" altLang="zh-TW" sz="120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Output:</a:t>
            </a:r>
            <a:r>
              <a:rPr lang="en-US" altLang="zh-TW" sz="1200">
                <a:ea typeface="新細明體" panose="02020500000000000000" pitchFamily="18" charset="-120"/>
              </a:rPr>
              <a:t>   same</a:t>
            </a:r>
            <a:endParaRPr lang="en-US" altLang="zh-TW" sz="120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85787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285875" y="585787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886201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keyPressed()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553891"/>
            <a:ext cx="4060031" cy="1275159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71500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8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726EA57-A32F-E345-AFE0-59D1A9F0C9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7132E86-3F82-DE48-9A78-1EF1C31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17" y="13383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9FC1E0-2CEC-C045-B099-885040AE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18" y="1452624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1F10185C-8030-904A-BDC7-4CC47A17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08127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1720DD0B-E5F0-D546-871B-FD4AAA9F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45751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9" name="Rectangle 4">
            <a:extLst>
              <a:ext uri="{FF2B5EF4-FFF2-40B4-BE49-F238E27FC236}">
                <a16:creationId xmlns:a16="http://schemas.microsoft.com/office/drawing/2014/main" id="{1ACBED6C-B012-7944-8F98-70919230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8242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3736" name="AutoShape 8">
            <a:extLst>
              <a:ext uri="{FF2B5EF4-FFF2-40B4-BE49-F238E27FC236}">
                <a16:creationId xmlns:a16="http://schemas.microsoft.com/office/drawing/2014/main" id="{D13B8019-05BF-7249-BFD5-22FE6FD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067" y="1852673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303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EEDC53-9572-AB4E-A007-EE987AC6BDCC}"/>
              </a:ext>
            </a:extLst>
          </p:cNvPr>
          <p:cNvSpPr txBox="1"/>
          <p:nvPr/>
        </p:nvSpPr>
        <p:spPr>
          <a:xfrm>
            <a:off x="218209" y="2433251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Video Memory = Screen Memory</a:t>
            </a:r>
          </a:p>
        </p:txBody>
      </p:sp>
    </p:spTree>
    <p:extLst>
      <p:ext uri="{BB962C8B-B14F-4D97-AF65-F5344CB8AC3E}">
        <p14:creationId xmlns:p14="http://schemas.microsoft.com/office/powerpoint/2010/main" val="2296909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35732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2900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4350"/>
            <a:ext cx="262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19551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Demonstrate the instruction set of Hack Computer.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Also illustrate ideas in the Design of Instruction Sets.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Complex Instruction Set Computing (CISC)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Reduced Instruction Set Computing (RISC)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Mention the design of Graphical/Tensorial Processing Units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Mostly referred to as GPU and TPU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BC0175-EAC1-C54F-A31A-36D291C5E5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CAC2E3A-0890-A640-881B-7C48592A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0EFA74D-6F70-D047-804F-BCEC069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9FDFDC-387A-5F45-9DE7-D7A065FB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5430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BA043F72-FE72-F14D-A6B3-62D0B3E0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3" name="Rectangle 4">
            <a:extLst>
              <a:ext uri="{FF2B5EF4-FFF2-40B4-BE49-F238E27FC236}">
                <a16:creationId xmlns:a16="http://schemas.microsoft.com/office/drawing/2014/main" id="{F75273D4-97BE-004E-89C4-083B4A80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943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4" name="Rectangle 4">
            <a:extLst>
              <a:ext uri="{FF2B5EF4-FFF2-40B4-BE49-F238E27FC236}">
                <a16:creationId xmlns:a16="http://schemas.microsoft.com/office/drawing/2014/main" id="{DE9C1CD5-8F6A-8C4C-ACA5-9D8BE2C7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3193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0B1A39CE-2A07-6145-8BD1-117B2994D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74320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56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57149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0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571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889" y="62214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1982889" y="62214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949" y="3079589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39939" y="1765139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214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 b="1" i="1">
                <a:ea typeface="新細明體" panose="02020500000000000000" pitchFamily="18" charset="-120"/>
              </a:rPr>
              <a:t>C</a:t>
            </a:r>
            <a:r>
              <a:rPr lang="en-US" altLang="zh-TW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1976377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1" y="2034718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3633727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6435"/>
              </p:ext>
            </p:extLst>
          </p:nvPr>
        </p:nvGraphicFramePr>
        <p:xfrm>
          <a:off x="2131814" y="1188084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188084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732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3175" y="800101"/>
          <a:ext cx="5400675" cy="322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2543175" y="800101"/>
                        <a:ext cx="5400675" cy="322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328" y="86917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06328" y="86917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2" y="573882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005586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Computer</a:t>
            </a:r>
            <a:r>
              <a:rPr lang="en-US" altLang="zh-TW" sz="1350">
                <a:ea typeface="新細明體" panose="02020500000000000000" pitchFamily="18" charset="-120"/>
              </a:rPr>
              <a:t>-on-a-chip</a:t>
            </a:r>
            <a:r>
              <a:rPr lang="en-US" altLang="zh-TW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7111" y="800099"/>
          <a:ext cx="4339828" cy="175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507111" y="800099"/>
                        <a:ext cx="4339828" cy="175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0119" y="270748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47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48816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7653" y="759025"/>
          <a:ext cx="5480447" cy="33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177653" y="759025"/>
                        <a:ext cx="5480447" cy="337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567178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850" y="994172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3363857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a typeface="新細明體" panose="02020500000000000000" pitchFamily="18" charset="-120"/>
              </a:rPr>
              <a:t>WebAssembly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5E0C-0B6A-A64D-BD3E-C42BFF2A7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801" y="2314933"/>
            <a:ext cx="3882325" cy="2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9300-F4FE-1D4A-A232-0D6CE8DE7AE2}"/>
              </a:ext>
            </a:extLst>
          </p:cNvPr>
          <p:cNvSpPr txBox="1"/>
          <p:nvPr/>
        </p:nvSpPr>
        <p:spPr>
          <a:xfrm>
            <a:off x="4424102" y="4570063"/>
            <a:ext cx="3757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hlinkClick r:id="rId4"/>
              </a:rPr>
              <a:t>Lin Clark: A Cartoon Intro to </a:t>
            </a:r>
            <a:r>
              <a:rPr lang="en-US" sz="1050" b="1" dirty="0" err="1">
                <a:hlinkClick r:id="rId4"/>
              </a:rPr>
              <a:t>WebAssembly</a:t>
            </a:r>
            <a:r>
              <a:rPr lang="en-US" sz="1050" b="1" dirty="0">
                <a:hlinkClick r:id="rId4"/>
              </a:rPr>
              <a:t> | </a:t>
            </a:r>
            <a:r>
              <a:rPr lang="en-US" sz="1050" b="1" dirty="0" err="1">
                <a:hlinkClick r:id="rId4"/>
              </a:rPr>
              <a:t>JSConf</a:t>
            </a:r>
            <a:r>
              <a:rPr lang="en-US" sz="1050" b="1" dirty="0">
                <a:hlinkClick r:id="rId4"/>
              </a:rPr>
              <a:t> EU</a:t>
            </a:r>
            <a:endParaRPr lang="en-US" sz="105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25527-4089-A44D-BD92-0C23E6BE9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79" y="1205043"/>
            <a:ext cx="5075112" cy="283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5175E-4C53-0D44-AC71-F13B0BD74191}"/>
              </a:ext>
            </a:extLst>
          </p:cNvPr>
          <p:cNvSpPr txBox="1"/>
          <p:nvPr/>
        </p:nvSpPr>
        <p:spPr>
          <a:xfrm>
            <a:off x="6513162" y="720295"/>
            <a:ext cx="1840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Please also try:</a:t>
            </a:r>
          </a:p>
          <a:p>
            <a:r>
              <a:rPr lang="en-US" sz="1050" dirty="0">
                <a:hlinkClick r:id="rId6"/>
              </a:rPr>
              <a:t>https://webassembly.studio/</a:t>
            </a:r>
            <a:endParaRPr lang="en-C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A70B-55F7-EB42-8F88-7AC9ED365401}"/>
              </a:ext>
            </a:extLst>
          </p:cNvPr>
          <p:cNvSpPr txBox="1"/>
          <p:nvPr/>
        </p:nvSpPr>
        <p:spPr>
          <a:xfrm>
            <a:off x="558610" y="4069540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hlinkClick r:id="rId7"/>
              </a:rPr>
              <a:t>RustConf</a:t>
            </a:r>
            <a:r>
              <a:rPr lang="en-US" sz="1050" b="1" dirty="0">
                <a:hlinkClick r:id="rId7"/>
              </a:rPr>
              <a:t> 2019 - Closing Keynote by Lin Clark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85050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1557255" y="1073132"/>
            <a:ext cx="6029489" cy="3907636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08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E6F043D-3B9F-6049-BA63-206A6314E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57982"/>
            <a:ext cx="8520600" cy="572700"/>
          </a:xfrm>
        </p:spPr>
        <p:txBody>
          <a:bodyPr>
            <a:noAutofit/>
          </a:bodyPr>
          <a:lstStyle/>
          <a:p>
            <a:r>
              <a:rPr lang="en-US" altLang="zh-TW" sz="2700" dirty="0">
                <a:ea typeface="新細明體" panose="02020500000000000000" pitchFamily="18" charset="-120"/>
              </a:rPr>
              <a:t>The Hack chip-set and hardware platform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78B1375-643D-F046-8B28-A3FF6D33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6622" y="875335"/>
            <a:ext cx="2000250" cy="4214813"/>
          </a:xfrm>
        </p:spPr>
        <p:txBody>
          <a:bodyPr/>
          <a:lstStyle/>
          <a:p>
            <a:pPr marL="145256" indent="-145256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altLang="zh-TW" sz="1050" b="1" u="sng">
                <a:ea typeface="新細明體" panose="02020500000000000000" pitchFamily="18" charset="-120"/>
                <a:cs typeface="Arial" panose="020B0604020202020204" pitchFamily="34" charset="0"/>
              </a:rPr>
              <a:t>Elementary logic gates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And16 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Or8Way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Mux4Way16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Mux8Way16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DMux4Way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DMux8Way</a:t>
            </a: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D1692EEF-0EA1-6341-9BD1-7510D76D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901529"/>
            <a:ext cx="1600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10000"/>
              </a:lnSpc>
              <a:spcAft>
                <a:spcPct val="0"/>
              </a:spcAft>
              <a:buSzPct val="85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Combinational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HalfAdder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FullAdder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Add16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Inc16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F7205841-251F-644F-ABB7-6445EFE1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901529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Sequential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DFF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Bit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Register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RAM8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RAM64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RAM512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RAM4K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RAM16K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PC</a:t>
            </a:r>
            <a:endParaRPr lang="en-US" altLang="zh-TW" sz="90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32257E10-A5F0-FD4D-A488-00B2DDAC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875336"/>
            <a:ext cx="2000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Computer Architecture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Memory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Computer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9" name="Oval 7">
            <a:extLst>
              <a:ext uri="{FF2B5EF4-FFF2-40B4-BE49-F238E27FC236}">
                <a16:creationId xmlns:a16="http://schemas.microsoft.com/office/drawing/2014/main" id="{56A0B719-A455-C144-93DB-C15C2703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35" y="1255146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0" name="Oval 8">
            <a:extLst>
              <a:ext uri="{FF2B5EF4-FFF2-40B4-BE49-F238E27FC236}">
                <a16:creationId xmlns:a16="http://schemas.microsoft.com/office/drawing/2014/main" id="{9CE6510F-E35C-CA47-ABED-13A5E26A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410" y="247553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1" name="Oval 9">
            <a:extLst>
              <a:ext uri="{FF2B5EF4-FFF2-40B4-BE49-F238E27FC236}">
                <a16:creationId xmlns:a16="http://schemas.microsoft.com/office/drawing/2014/main" id="{FAC63774-F63A-A44D-9B57-FDCB598F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44708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2" name="Oval 10">
            <a:extLst>
              <a:ext uri="{FF2B5EF4-FFF2-40B4-BE49-F238E27FC236}">
                <a16:creationId xmlns:a16="http://schemas.microsoft.com/office/drawing/2014/main" id="{7C299868-2189-F845-A08D-C30720A4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9" y="1904036"/>
            <a:ext cx="1134666" cy="485775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91012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70A2-78CD-E245-B7B6-39ED59C8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面向对象的编程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A13D-AA92-DA45-9A77-AB54AD7B2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265" y="1173327"/>
            <a:ext cx="3179942" cy="376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8713-6BF2-2543-88BB-6F92FC94A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367" y="1628801"/>
            <a:ext cx="1900527" cy="2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4B0AA-EB27-474B-9988-50FE6E9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设计模式与逻辑模型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8538-51E8-2344-BF12-0EFEF0C82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56016"/>
            <a:ext cx="2501543" cy="36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80B0-548F-0D40-BE6B-DB71DD269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16" y="1741469"/>
            <a:ext cx="5723259" cy="2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Dependencies?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E8479EE-47E8-4247-9B91-DBAEC80E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34" y="1124108"/>
            <a:ext cx="6047531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1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2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3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4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Item 5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35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36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0A84C-950C-3A40-B691-A687141C07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96" y="0"/>
            <a:ext cx="8037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" t="-319" r="20946" b="319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08"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29"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Counting and Abstract Counting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976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Thinking?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66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25C60-A5DC-5042-81AD-E9AA95C1C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" dirty="0">
                <a:solidFill>
                  <a:schemeClr val="lt1"/>
                </a:solidFill>
              </a:rPr>
              <a:t>Week 1-5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5" name="Google Shape;85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86" name="Google Shape;86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" name="Google Shape;87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8"/>
          <p:cNvSpPr txBox="1">
            <a:spLocks noGrp="1"/>
          </p:cNvSpPr>
          <p:nvPr>
            <p:ph type="body" idx="4294967295"/>
          </p:nvPr>
        </p:nvSpPr>
        <p:spPr>
          <a:xfrm>
            <a:off x="31837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Introduction and Hardware Architecture</a:t>
            </a:r>
            <a:endParaRPr sz="1600" dirty="0"/>
          </a:p>
        </p:txBody>
      </p:sp>
      <p:sp>
        <p:nvSpPr>
          <p:cNvPr id="89" name="Google Shape;89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" dirty="0">
                <a:solidFill>
                  <a:schemeClr val="lt1"/>
                </a:solidFill>
              </a:rPr>
              <a:t>Week 6-8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1" name="Google Shape;91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92" name="Google Shape;92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" name="Google Shape;93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Assembly Language &amp;  Virtual Machine</a:t>
            </a:r>
          </a:p>
        </p:txBody>
      </p:sp>
      <p:sp>
        <p:nvSpPr>
          <p:cNvPr id="95" name="Google Shape;95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9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7" name="Google Shape;97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98" name="Google Shape;98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" name="Google Shape;99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Systems Design &amp; Software Development</a:t>
            </a:r>
            <a:endParaRPr sz="1600" dirty="0"/>
          </a:p>
        </p:txBody>
      </p:sp>
      <p:sp>
        <p:nvSpPr>
          <p:cNvPr id="101" name="Google Shape;101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4294967295"/>
          </p:nvPr>
        </p:nvSpPr>
        <p:spPr>
          <a:xfrm>
            <a:off x="5416698" y="2336550"/>
            <a:ext cx="1425801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10-11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3" name="Google Shape;103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04" name="Google Shape;104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" name="Google Shape;105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8"/>
          <p:cNvSpPr txBox="1">
            <a:spLocks noGrp="1"/>
          </p:cNvSpPr>
          <p:nvPr>
            <p:ph type="body" idx="4294967295"/>
          </p:nvPr>
        </p:nvSpPr>
        <p:spPr>
          <a:xfrm>
            <a:off x="4751336" y="3764860"/>
            <a:ext cx="2642368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High Level Compiler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Jack/Java-like Language</a:t>
            </a:r>
            <a:endParaRPr sz="1600" dirty="0"/>
          </a:p>
        </p:txBody>
      </p:sp>
      <p:sp>
        <p:nvSpPr>
          <p:cNvPr id="107" name="Google Shape;107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12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10" name="Google Shape;110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8"/>
          <p:cNvSpPr txBox="1">
            <a:spLocks noGrp="1"/>
          </p:cNvSpPr>
          <p:nvPr>
            <p:ph type="body" idx="4294967295"/>
          </p:nvPr>
        </p:nvSpPr>
        <p:spPr>
          <a:xfrm>
            <a:off x="6586780" y="374700"/>
            <a:ext cx="2341999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Operating Systems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Programming Interface</a:t>
            </a: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9FE07-CEA4-8347-BE12-DB9238CA2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Von Neumann machine </a:t>
            </a:r>
            <a:r>
              <a:rPr lang="en-US" altLang="zh-TW" sz="1350">
                <a:ea typeface="新細明體" panose="02020500000000000000" pitchFamily="18" charset="-120"/>
              </a:rPr>
              <a:t>(circa 1940)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B144A0CD-BCCC-4648-8913-AB6C3A3E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342" y="903914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144A0CD-BCCC-4648-8913-AB6C3A3E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344342" y="903914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>
            <a:extLst>
              <a:ext uri="{FF2B5EF4-FFF2-40B4-BE49-F238E27FC236}">
                <a16:creationId xmlns:a16="http://schemas.microsoft.com/office/drawing/2014/main" id="{81075C49-CDD5-7741-9866-693D8D5A8B9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6153" name="Rectangle 5">
              <a:extLst>
                <a:ext uri="{FF2B5EF4-FFF2-40B4-BE49-F238E27FC236}">
                  <a16:creationId xmlns:a16="http://schemas.microsoft.com/office/drawing/2014/main" id="{5FAB01AB-9D3A-3A46-A46D-D8C5FA1B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Andy Grove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small and fast.</a:t>
              </a:r>
            </a:p>
          </p:txBody>
        </p:sp>
        <p:pic>
          <p:nvPicPr>
            <p:cNvPr id="6154" name="Picture 6" descr="grove">
              <a:extLst>
                <a:ext uri="{FF2B5EF4-FFF2-40B4-BE49-F238E27FC236}">
                  <a16:creationId xmlns:a16="http://schemas.microsoft.com/office/drawing/2014/main" id="{AED998F0-D2ED-F64B-9628-1C2B476D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CBAE1525-AAA4-624A-BC39-89C15A37BFD4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6151" name="Picture 8" descr="Von_Neumann_5">
              <a:extLst>
                <a:ext uri="{FF2B5EF4-FFF2-40B4-BE49-F238E27FC236}">
                  <a16:creationId xmlns:a16="http://schemas.microsoft.com/office/drawing/2014/main" id="{7E138DA6-81DA-0843-9A15-4D6E1793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E0053DC0-3020-B24B-BF1F-32DCB1A5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John Von Neumann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possible</a:t>
              </a:r>
            </a:p>
          </p:txBody>
        </p:sp>
      </p:grpSp>
      <p:sp>
        <p:nvSpPr>
          <p:cNvPr id="6150" name="Oval 10">
            <a:extLst>
              <a:ext uri="{FF2B5EF4-FFF2-40B4-BE49-F238E27FC236}">
                <a16:creationId xmlns:a16="http://schemas.microsoft.com/office/drawing/2014/main" id="{B28296A2-74BF-FA4B-9EC7-0D1512A7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Stored 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program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34916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76045"/>
              </p:ext>
            </p:extLst>
          </p:nvPr>
        </p:nvGraphicFramePr>
        <p:xfrm>
          <a:off x="2641198" y="1187890"/>
          <a:ext cx="3861602" cy="193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41198" y="1187890"/>
                        <a:ext cx="3861602" cy="193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7129" y="3121116"/>
            <a:ext cx="5549742" cy="1816644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Executing the </a:t>
            </a:r>
            <a:r>
              <a:rPr lang="en-US" altLang="zh-TW" sz="11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10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Have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1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Write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423049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789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5077" y="2470928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05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05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77" y="851675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8821916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2023</Words>
  <Application>Microsoft Macintosh PowerPoint</Application>
  <PresentationFormat>On-screen Show (16:9)</PresentationFormat>
  <Paragraphs>346</Paragraphs>
  <Slides>51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Lecture 04: Low Level Software (Assembly Language)</vt:lpstr>
      <vt:lpstr>Objective</vt:lpstr>
      <vt:lpstr>The Hack chip-set and hardware platform</vt:lpstr>
      <vt:lpstr>PowerPoint Presentation</vt:lpstr>
      <vt:lpstr>PowerPoint Presentation</vt:lpstr>
      <vt:lpstr>PowerPoint Presentation</vt:lpstr>
      <vt:lpstr>Von Neumann machine (circa 1940)</vt:lpstr>
      <vt:lpstr>Processing logic: fetch-execute cycle</vt:lpstr>
      <vt:lpstr>The Hack computer</vt:lpstr>
      <vt:lpstr>Construction Plan</vt:lpstr>
      <vt:lpstr>Instruction memory</vt:lpstr>
      <vt:lpstr>Data memory</vt:lpstr>
      <vt:lpstr>Construction Plan</vt:lpstr>
      <vt:lpstr>Screen</vt:lpstr>
      <vt:lpstr>Screen memory map</vt:lpstr>
      <vt:lpstr>Keyboard</vt:lpstr>
      <vt:lpstr>Construction Plan</vt:lpstr>
      <vt:lpstr>Memory: conceptual / programmer’s view</vt:lpstr>
      <vt:lpstr>Memory: physical implementation</vt:lpstr>
      <vt:lpstr>Lecture / construction plan</vt:lpstr>
      <vt:lpstr>CPU</vt:lpstr>
      <vt:lpstr>CPU</vt:lpstr>
      <vt:lpstr>The C-instruction revisited</vt:lpstr>
      <vt:lpstr>PowerPoint Presentation</vt:lpstr>
      <vt:lpstr>Computer-on-a-chip interface</vt:lpstr>
      <vt:lpstr>Computer-on-a-chip implementation</vt:lpstr>
      <vt:lpstr>Perspective: from here to a “real” computer</vt:lpstr>
      <vt:lpstr>WebAssembly</vt:lpstr>
      <vt:lpstr>Loop and Recursion</vt:lpstr>
      <vt:lpstr>面向对象的编程</vt:lpstr>
      <vt:lpstr>　设计模式与逻辑模型</vt:lpstr>
      <vt:lpstr>Software Dependencies?</vt:lpstr>
      <vt:lpstr>What is Hyper-threading?</vt:lpstr>
      <vt:lpstr>Materials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Procedure</vt:lpstr>
      <vt:lpstr>Counting and Abstract Counting</vt:lpstr>
      <vt:lpstr>What is Thinking?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59</cp:revision>
  <dcterms:modified xsi:type="dcterms:W3CDTF">2020-10-06T02:51:21Z</dcterms:modified>
</cp:coreProperties>
</file>